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2" d="100"/>
          <a:sy n="82" d="100"/>
        </p:scale>
        <p:origin x="846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-815760" y="-815760"/>
            <a:ext cx="1637640" cy="163764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168840" y="21240"/>
            <a:ext cx="1701000" cy="170100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315400">
            <a:off x="182880" y="1054440"/>
            <a:ext cx="1124640" cy="110160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3979" dir="468668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1013040" y="0"/>
            <a:ext cx="8129880" cy="68569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14840" y="0"/>
            <a:ext cx="72000" cy="68569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21600" y="1413720"/>
            <a:ext cx="209160" cy="209160"/>
          </a:xfrm>
          <a:prstGeom prst="ellipse">
            <a:avLst/>
          </a:prstGeom>
          <a:gradFill rotWithShape="0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lin ang="0"/>
          </a:gradFill>
          <a:ln w="2160">
            <a:solidFill>
              <a:schemeClr val="accent1">
                <a:shade val="90000"/>
                <a:satMod val="110000"/>
                <a:alpha val="6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157040" y="1344960"/>
            <a:ext cx="63000" cy="63000"/>
          </a:xfrm>
          <a:prstGeom prst="ellipse">
            <a:avLst/>
          </a:prstGeom>
          <a:noFill/>
          <a:ln w="12600">
            <a:solidFill>
              <a:schemeClr val="accent1">
                <a:shade val="75000"/>
                <a:alpha val="6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k-SK" sz="18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815760" y="-815760"/>
            <a:ext cx="1637640" cy="163764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168840" y="21240"/>
            <a:ext cx="1701000" cy="170100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 rot="2315400">
            <a:off x="182880" y="1054440"/>
            <a:ext cx="1124640" cy="110160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3979" dir="468668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1013040" y="0"/>
            <a:ext cx="8129880" cy="68569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CustomShape 5"/>
          <p:cNvSpPr/>
          <p:nvPr/>
        </p:nvSpPr>
        <p:spPr>
          <a:xfrm>
            <a:off x="1014840" y="0"/>
            <a:ext cx="72000" cy="68569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k-SK" sz="18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Siedma úroveň</a:t>
            </a:r>
          </a:p>
        </p:txBody>
      </p:sp>
      <p:sp>
        <p:nvSpPr>
          <p:cNvPr id="52" name="PlaceHolder 8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-815760" y="-815760"/>
            <a:ext cx="1637640" cy="163764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168840" y="21240"/>
            <a:ext cx="1701000" cy="170100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blurRad="25400" dist="2556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1" name="CustomShape 3"/>
          <p:cNvSpPr/>
          <p:nvPr/>
        </p:nvSpPr>
        <p:spPr>
          <a:xfrm rot="2315400">
            <a:off x="182880" y="1054440"/>
            <a:ext cx="1124640" cy="110160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blurRad="12700" dist="13979" dir="468668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2" name="CustomShape 4"/>
          <p:cNvSpPr/>
          <p:nvPr/>
        </p:nvSpPr>
        <p:spPr>
          <a:xfrm>
            <a:off x="1013040" y="0"/>
            <a:ext cx="8129880" cy="68569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560" dir="54000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3" name="CustomShape 5"/>
          <p:cNvSpPr/>
          <p:nvPr/>
        </p:nvSpPr>
        <p:spPr>
          <a:xfrm>
            <a:off x="1014840" y="0"/>
            <a:ext cx="72000" cy="68569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16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4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143000" y="0"/>
            <a:ext cx="7405560" cy="147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just">
              <a:lnSpc>
                <a:spcPct val="100000"/>
              </a:lnSpc>
            </a:pPr>
            <a:r>
              <a:rPr lang="sk-SK" sz="4300" b="0" strike="noStrike" spc="-1">
                <a:solidFill>
                  <a:srgbClr val="572314"/>
                </a:solidFill>
                <a:latin typeface="Gill Sans MT"/>
                <a:ea typeface="DejaVu Sans"/>
              </a:rPr>
              <a:t>            Samuel Tešedík</a:t>
            </a:r>
            <a:endParaRPr lang="sk-SK" sz="4300" b="0" strike="noStrike" spc="-1">
              <a:latin typeface="Arial"/>
            </a:endParaRPr>
          </a:p>
        </p:txBody>
      </p:sp>
      <p:pic>
        <p:nvPicPr>
          <p:cNvPr id="133" name="Obrázok 3"/>
          <p:cNvPicPr/>
          <p:nvPr/>
        </p:nvPicPr>
        <p:blipFill>
          <a:blip r:embed="rId2"/>
          <a:stretch/>
        </p:blipFill>
        <p:spPr>
          <a:xfrm>
            <a:off x="3000240" y="1785960"/>
            <a:ext cx="3427920" cy="457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000080" y="642960"/>
            <a:ext cx="4092120" cy="621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Od učiteľov vyžadoval disciplínu, pracovitosť, dôslednosť a aby žiakom slúžili ako príklad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Samuel Tešedík sa venuje i pestovaniu rastlín.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endParaRPr lang="sk-SK" sz="2800" b="0" strike="noStrike" spc="-1">
              <a:latin typeface="Arial"/>
            </a:endParaRPr>
          </a:p>
        </p:txBody>
      </p:sp>
      <p:pic>
        <p:nvPicPr>
          <p:cNvPr id="153" name="Zástupný symbol obsahu 4"/>
          <p:cNvPicPr/>
          <p:nvPr/>
        </p:nvPicPr>
        <p:blipFill>
          <a:blip r:embed="rId2"/>
          <a:stretch/>
        </p:blipFill>
        <p:spPr>
          <a:xfrm>
            <a:off x="5072040" y="1214280"/>
            <a:ext cx="3866760" cy="426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3" dur="1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071360" y="0"/>
            <a:ext cx="4020480" cy="685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Samuel Tešedík chcel zriadiť  v Sarvaši školu podľa vlastných predstáv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Ideál realizoval v Praktickom hospodárskom inštitúte založenom r. 1780 v Sarvaši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Spočiatku to bola dedinská škola so škôlkou, neskôr komplexná pedagogická inštitúcia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endParaRPr lang="sk-SK" sz="2800" b="0" strike="noStrike" spc="-1">
              <a:latin typeface="Arial"/>
            </a:endParaRPr>
          </a:p>
        </p:txBody>
      </p:sp>
      <p:pic>
        <p:nvPicPr>
          <p:cNvPr id="155" name="Zástupný symbol obsahu 4"/>
          <p:cNvPicPr/>
          <p:nvPr/>
        </p:nvPicPr>
        <p:blipFill>
          <a:blip r:embed="rId2"/>
          <a:stretch/>
        </p:blipFill>
        <p:spPr>
          <a:xfrm>
            <a:off x="4929120" y="642960"/>
            <a:ext cx="4017240" cy="548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1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10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3" dur="10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6" dur="10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1000080" y="0"/>
            <a:ext cx="4092120" cy="664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Vyučovalo sa 60 druhov práce, 38 technologických manipulácií a škola bola zároveň aj ústavom pre výchovu učiteľov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Keď Sarvašania postavili novú poschodovú školu, v peštianskych</a:t>
            </a:r>
            <a:endParaRPr lang="sk-SK" sz="2800" b="0" strike="noStrike" spc="-1">
              <a:latin typeface="Arial"/>
            </a:endParaRPr>
          </a:p>
        </p:txBody>
      </p:sp>
      <p:pic>
        <p:nvPicPr>
          <p:cNvPr id="157" name="Zástupný symbol obsahu 4"/>
          <p:cNvPicPr/>
          <p:nvPr/>
        </p:nvPicPr>
        <p:blipFill>
          <a:blip r:embed="rId2"/>
          <a:stretch/>
        </p:blipFill>
        <p:spPr>
          <a:xfrm>
            <a:off x="5000760" y="1785960"/>
            <a:ext cx="3985920" cy="289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090080" y="1848240"/>
            <a:ext cx="3949200" cy="60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Školy sa zrušili r. 1795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Zameral sa na výchovu učiteľov a úradníkov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Jeho bohatá odborná knižnica sa rozpredala a inventár rozkradol</a:t>
            </a:r>
            <a:endParaRPr lang="sk-SK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sk-SK" sz="2800" b="0" strike="noStrike" spc="-1">
              <a:latin typeface="Arial"/>
            </a:endParaRPr>
          </a:p>
        </p:txBody>
      </p:sp>
      <p:pic>
        <p:nvPicPr>
          <p:cNvPr id="159" name="Zástupný symbol obsahu 4"/>
          <p:cNvPicPr/>
          <p:nvPr/>
        </p:nvPicPr>
        <p:blipFill>
          <a:blip r:embed="rId2"/>
          <a:stretch/>
        </p:blipFill>
        <p:spPr>
          <a:xfrm>
            <a:off x="5072040" y="1714320"/>
            <a:ext cx="3808800" cy="390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143000" y="214200"/>
            <a:ext cx="3949200" cy="664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Samuel Tešedík napísal približne 150 prác, väčšinu z nich po nemecký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Napokon r. 1806 musel celkom zatvoriť svoju školu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Aj keď sa Tešedíkové plány neuskutočnili v plnom rozsahu, jeho reformné snahy však nezanikli ani po r. 1806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Sám sa stal hlavným poradcom grófa Juraja Festetiča, ktorý r. 1798 založil v Keszthely Georgicon</a:t>
            </a:r>
            <a:endParaRPr lang="sk-SK" sz="2800" b="0" strike="noStrike" spc="-1">
              <a:latin typeface="Arial"/>
            </a:endParaRPr>
          </a:p>
        </p:txBody>
      </p:sp>
      <p:pic>
        <p:nvPicPr>
          <p:cNvPr id="161" name="Zástupný symbol obsahu 4"/>
          <p:cNvPicPr/>
          <p:nvPr/>
        </p:nvPicPr>
        <p:blipFill>
          <a:blip r:embed="rId2"/>
          <a:stretch/>
        </p:blipFill>
        <p:spPr>
          <a:xfrm>
            <a:off x="5500800" y="428760"/>
            <a:ext cx="2506680" cy="2971800"/>
          </a:xfrm>
          <a:prstGeom prst="rect">
            <a:avLst/>
          </a:prstGeom>
          <a:ln>
            <a:noFill/>
          </a:ln>
        </p:spPr>
      </p:pic>
      <p:pic>
        <p:nvPicPr>
          <p:cNvPr id="162" name="Obrázok 5"/>
          <p:cNvPicPr/>
          <p:nvPr/>
        </p:nvPicPr>
        <p:blipFill>
          <a:blip r:embed="rId3"/>
          <a:stretch/>
        </p:blipFill>
        <p:spPr>
          <a:xfrm>
            <a:off x="5286240" y="4000680"/>
            <a:ext cx="3856680" cy="240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10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3" dur="10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6" dur="10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143000" y="214200"/>
            <a:ext cx="3949200" cy="621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Samuel Tešedík zomrel 27.decembra 1820 v Sarvaši, keď ešte ako 78-ročný vykonával kňazské povinnosti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Myšlienky a činy tohto ozajstného</a:t>
            </a:r>
            <a:endParaRPr lang="sk-SK" sz="2800" b="0" strike="noStrike" spc="-1">
              <a:latin typeface="Arial"/>
            </a:endParaRPr>
          </a:p>
        </p:txBody>
      </p:sp>
      <p:pic>
        <p:nvPicPr>
          <p:cNvPr id="164" name="Zástupný symbol obsahu 4"/>
          <p:cNvPicPr/>
          <p:nvPr/>
        </p:nvPicPr>
        <p:blipFill>
          <a:blip r:embed="rId2"/>
          <a:stretch/>
        </p:blipFill>
        <p:spPr>
          <a:xfrm>
            <a:off x="5143680" y="571320"/>
            <a:ext cx="3515040" cy="540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10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435680" y="274320"/>
            <a:ext cx="7497000" cy="186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41000"/>
          </a:bodyPr>
          <a:lstStyle/>
          <a:p>
            <a:pPr>
              <a:lnSpc>
                <a:spcPct val="100000"/>
              </a:lnSpc>
            </a:pPr>
            <a:r>
              <a:rPr lang="sk-SK" sz="4300" b="0" strike="noStrike" spc="-1">
                <a:solidFill>
                  <a:srgbClr val="572314"/>
                </a:solidFill>
                <a:latin typeface="Gill Sans MT"/>
                <a:ea typeface="DejaVu Sans"/>
              </a:rPr>
              <a:t>,,Budúcnosť každého národa je závislá od tej pracovnej sily, ktorú vie vyjadriť  a že práca pre usilovných je skutočnou radosťou“</a:t>
            </a:r>
            <a:endParaRPr lang="sk-SK" sz="4300" b="0" strike="noStrike" spc="-1">
              <a:latin typeface="Arial"/>
            </a:endParaRPr>
          </a:p>
        </p:txBody>
      </p:sp>
      <p:pic>
        <p:nvPicPr>
          <p:cNvPr id="166" name="Zástupný symbol obsahu 4"/>
          <p:cNvPicPr/>
          <p:nvPr/>
        </p:nvPicPr>
        <p:blipFill>
          <a:blip r:embed="rId2"/>
          <a:stretch/>
        </p:blipFill>
        <p:spPr>
          <a:xfrm>
            <a:off x="2214720" y="2857320"/>
            <a:ext cx="5150160" cy="372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285920" y="3000240"/>
            <a:ext cx="74970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5000"/>
          </a:bodyPr>
          <a:lstStyle/>
          <a:p>
            <a:pPr>
              <a:lnSpc>
                <a:spcPct val="100000"/>
              </a:lnSpc>
            </a:pPr>
            <a:r>
              <a:rPr lang="sk-SK" sz="4300" b="0" strike="noStrike" spc="-1">
                <a:solidFill>
                  <a:srgbClr val="572314"/>
                </a:solidFill>
                <a:latin typeface="Gill Sans MT"/>
                <a:ea typeface="DejaVu Sans"/>
              </a:rPr>
              <a:t>Ďakujeme za pozornosť! </a:t>
            </a:r>
            <a:endParaRPr lang="sk-SK" sz="4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4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4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4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4300" b="0" strike="noStrike" spc="-1">
                <a:solidFill>
                  <a:srgbClr val="572314"/>
                </a:solidFill>
                <a:latin typeface="Gill Sans MT"/>
                <a:ea typeface="DejaVu Sans"/>
              </a:rPr>
              <a:t>Kováčová N., Hoghová A., Maďarová L.</a:t>
            </a:r>
            <a:endParaRPr lang="sk-SK" sz="4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4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4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4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endParaRPr lang="sk-SK" sz="43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435680" y="274320"/>
            <a:ext cx="74970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k-SK" sz="4300" b="0" strike="noStrike" spc="-1">
                <a:solidFill>
                  <a:srgbClr val="572314"/>
                </a:solidFill>
                <a:latin typeface="Gill Sans MT"/>
                <a:ea typeface="DejaVu Sans"/>
              </a:rPr>
              <a:t>Samuel Tešedík</a:t>
            </a:r>
            <a:endParaRPr lang="sk-SK" sz="4300" b="0" strike="noStrike" spc="-1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1000080" y="1643040"/>
            <a:ext cx="4494600" cy="521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*20.apríl.1742, Alberti, Maďarsko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†27.december.1820, Sarvaš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Po smrti otca sa vrátil do matkinho rodného mesta do Bratislavy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Bol slovenský evanjelický kňaz a kazateľ, zakladateľ odborného školstva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endParaRPr lang="sk-SK" sz="2800" b="0" strike="noStrike" spc="-1">
              <a:latin typeface="Arial"/>
            </a:endParaRPr>
          </a:p>
        </p:txBody>
      </p:sp>
      <p:pic>
        <p:nvPicPr>
          <p:cNvPr id="136" name="Zástupný symbol obsahu 6"/>
          <p:cNvPicPr/>
          <p:nvPr/>
        </p:nvPicPr>
        <p:blipFill>
          <a:blip r:embed="rId2"/>
          <a:stretch/>
        </p:blipFill>
        <p:spPr>
          <a:xfrm>
            <a:off x="5286240" y="0"/>
            <a:ext cx="2063160" cy="3285000"/>
          </a:xfrm>
          <a:prstGeom prst="rect">
            <a:avLst/>
          </a:prstGeom>
          <a:ln>
            <a:noFill/>
          </a:ln>
        </p:spPr>
      </p:pic>
      <p:pic>
        <p:nvPicPr>
          <p:cNvPr id="137" name="Obrázok 4"/>
          <p:cNvPicPr/>
          <p:nvPr/>
        </p:nvPicPr>
        <p:blipFill>
          <a:blip r:embed="rId3"/>
          <a:stretch/>
        </p:blipFill>
        <p:spPr>
          <a:xfrm>
            <a:off x="6786720" y="3466440"/>
            <a:ext cx="1999080" cy="339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3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6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9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2" dur="1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8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000080" y="0"/>
            <a:ext cx="4213800" cy="685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Študoval na kalvínskom kolégiu v meste Debrecín 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Teológiu, prírodné vedy, medicínu a právo študoval na nemeckých univerzitách v Jene, Halle, Berlíne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Pôsobil ako farár v Šuranoch a potom v Sarvaši od r. 1767 až do smrti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R. 1797 založil školu Georgikon v maďarskom meste Keszthely</a:t>
            </a:r>
            <a:endParaRPr lang="sk-SK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sk-SK" sz="2800" b="0" strike="noStrike" spc="-1">
              <a:latin typeface="Arial"/>
            </a:endParaRPr>
          </a:p>
        </p:txBody>
      </p:sp>
      <p:pic>
        <p:nvPicPr>
          <p:cNvPr id="139" name="Obrázok 3"/>
          <p:cNvPicPr/>
          <p:nvPr/>
        </p:nvPicPr>
        <p:blipFill>
          <a:blip r:embed="rId2"/>
          <a:stretch/>
        </p:blipFill>
        <p:spPr>
          <a:xfrm>
            <a:off x="5286240" y="1785960"/>
            <a:ext cx="3856680" cy="302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3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6" dur="1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1000080" y="0"/>
            <a:ext cx="4285080" cy="685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1000"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R. 1779 založil ekonomicko-priemyselný ústav, prvý svojho druhu v Uhorsku a celej Európe, ktorý viedol do r. 1806.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Po 10 rokoch od otvorenia mal ústav 99 študentov, ktorí prišli aj zo zahraničia, a záujem o štúdium na škole neustále rástol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Tešedík sa stal autoritou a jeho ústav bol považovaný za ,,matku“ alebo vzorovú školu pre ostatné školy po celom Uhorsku</a:t>
            </a:r>
            <a:endParaRPr lang="sk-SK" sz="2800" b="0" strike="noStrike" spc="-1">
              <a:latin typeface="Arial"/>
            </a:endParaRPr>
          </a:p>
        </p:txBody>
      </p:sp>
      <p:pic>
        <p:nvPicPr>
          <p:cNvPr id="141" name="Obrázok 3"/>
          <p:cNvPicPr/>
          <p:nvPr/>
        </p:nvPicPr>
        <p:blipFill>
          <a:blip r:embed="rId2"/>
          <a:stretch/>
        </p:blipFill>
        <p:spPr>
          <a:xfrm>
            <a:off x="5286240" y="1428840"/>
            <a:ext cx="3714120" cy="385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3" dur="1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Zástupný symbol obsahu 5"/>
          <p:cNvPicPr/>
          <p:nvPr/>
        </p:nvPicPr>
        <p:blipFill>
          <a:blip r:embed="rId2"/>
          <a:stretch/>
        </p:blipFill>
        <p:spPr>
          <a:xfrm>
            <a:off x="3286080" y="571320"/>
            <a:ext cx="3785040" cy="5089680"/>
          </a:xfrm>
          <a:prstGeom prst="rect">
            <a:avLst/>
          </a:prstGeom>
          <a:ln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3515040" y="5786280"/>
            <a:ext cx="3438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Strom, ktorý zasadil Samuel Tešedík</a:t>
            </a:r>
            <a:endParaRPr lang="sk-SK" sz="1800" b="0" strike="noStrike" spc="-1">
              <a:latin typeface="Arial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3714840" y="6143760"/>
            <a:ext cx="27356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Pomník Samuela Tešedíka</a:t>
            </a:r>
            <a:endParaRPr lang="sk-SK" sz="1800" b="0" strike="noStrike" spc="-1">
              <a:latin typeface="Arial"/>
            </a:endParaRPr>
          </a:p>
        </p:txBody>
      </p:sp>
      <p:pic>
        <p:nvPicPr>
          <p:cNvPr id="145" name="Zástupný symbol obsahu 7"/>
          <p:cNvPicPr/>
          <p:nvPr/>
        </p:nvPicPr>
        <p:blipFill>
          <a:blip r:embed="rId2"/>
          <a:stretch/>
        </p:blipFill>
        <p:spPr>
          <a:xfrm>
            <a:off x="2786040" y="285840"/>
            <a:ext cx="3999600" cy="570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435680" y="1523880"/>
            <a:ext cx="3656520" cy="46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Už počas štúdií sa pripravoval na svoje budúce povolanie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endParaRPr lang="sk-SK" sz="2800" b="0" strike="noStrike" spc="-1">
              <a:latin typeface="Arial"/>
            </a:endParaRPr>
          </a:p>
        </p:txBody>
      </p:sp>
      <p:pic>
        <p:nvPicPr>
          <p:cNvPr id="147" name="Zástupný symbol obsahu 4"/>
          <p:cNvPicPr/>
          <p:nvPr/>
        </p:nvPicPr>
        <p:blipFill>
          <a:blip r:embed="rId2"/>
          <a:stretch/>
        </p:blipFill>
        <p:spPr>
          <a:xfrm>
            <a:off x="5143680" y="1143000"/>
            <a:ext cx="3489120" cy="466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720000" y="1440000"/>
            <a:ext cx="3656520" cy="46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9" name="Zástupný symbol obsahu 4"/>
          <p:cNvPicPr/>
          <p:nvPr/>
        </p:nvPicPr>
        <p:blipFill>
          <a:blip r:embed="rId2"/>
          <a:stretch/>
        </p:blipFill>
        <p:spPr>
          <a:xfrm>
            <a:off x="3816000" y="72000"/>
            <a:ext cx="5327280" cy="532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1071360" y="214200"/>
            <a:ext cx="4020480" cy="635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/>
          </a:bodyPr>
          <a:lstStyle/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Po príchode do tohto Slovákmi založeného mestečka, sa hneď oboznamuje s prírodným prostredím, povahou, zvykmi a zmýšľaním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Kraj do ktorého sa vrátil ako dospelý ho prekvapuje svojou rozsiahlou rovinou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Študuje a rozmýšľa ako začať, ako pomôcť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Začína ako kedysi jeho otec</a:t>
            </a:r>
            <a:endParaRPr lang="sk-SK" sz="2800" b="0" strike="noStrike" spc="-1">
              <a:latin typeface="Arial"/>
            </a:endParaRPr>
          </a:p>
          <a:p>
            <a:pPr marL="365760" indent="-282240">
              <a:lnSpc>
                <a:spcPct val="100000"/>
              </a:lnSpc>
              <a:spcBef>
                <a:spcPts val="601"/>
              </a:spcBef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lang="sk-SK" sz="2800" b="0" strike="noStrike" spc="-1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endParaRPr lang="sk-SK" sz="2800" b="0" strike="noStrike" spc="-1">
              <a:latin typeface="Arial"/>
            </a:endParaRPr>
          </a:p>
        </p:txBody>
      </p:sp>
      <p:pic>
        <p:nvPicPr>
          <p:cNvPr id="151" name="Zástupný symbol obsahu 4"/>
          <p:cNvPicPr/>
          <p:nvPr/>
        </p:nvPicPr>
        <p:blipFill>
          <a:blip r:embed="rId2"/>
          <a:stretch/>
        </p:blipFill>
        <p:spPr>
          <a:xfrm>
            <a:off x="5020560" y="2000160"/>
            <a:ext cx="3952440" cy="278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3" dur="1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6" dur="1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9" dur="10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1267</TotalTime>
  <Words>444</Words>
  <Application>Microsoft Office PowerPoint</Application>
  <PresentationFormat>Prezentácia na obrazovke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17</vt:i4>
      </vt:variant>
    </vt:vector>
  </HeadingPairs>
  <TitlesOfParts>
    <vt:vector size="26" baseType="lpstr">
      <vt:lpstr>Arial</vt:lpstr>
      <vt:lpstr>DejaVu Sans</vt:lpstr>
      <vt:lpstr>Gill Sans MT</vt:lpstr>
      <vt:lpstr>Symbol</vt:lpstr>
      <vt:lpstr>Wingdings</vt:lpstr>
      <vt:lpstr>Wingdings 2</vt:lpstr>
      <vt:lpstr>Office Theme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Samuel Tešedík</dc:title>
  <dc:subject/>
  <dc:creator>nikolka kovacova</dc:creator>
  <dc:description/>
  <cp:lastModifiedBy>PaSA</cp:lastModifiedBy>
  <cp:revision>29</cp:revision>
  <dcterms:created xsi:type="dcterms:W3CDTF">2018-11-01T10:51:48Z</dcterms:created>
  <dcterms:modified xsi:type="dcterms:W3CDTF">2018-11-16T12:50:38Z</dcterms:modified>
  <dc:language>sk-SK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Prezentácia na obrazovke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18</vt:i4>
  </property>
</Properties>
</file>